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73"/>
  </p:notesMasterIdLst>
  <p:handoutMasterIdLst>
    <p:handoutMasterId r:id="rId74"/>
  </p:handoutMasterIdLst>
  <p:sldIdLst>
    <p:sldId id="269" r:id="rId4"/>
    <p:sldId id="575" r:id="rId5"/>
    <p:sldId id="586" r:id="rId6"/>
    <p:sldId id="654" r:id="rId7"/>
    <p:sldId id="587" r:id="rId8"/>
    <p:sldId id="628" r:id="rId9"/>
    <p:sldId id="643" r:id="rId10"/>
    <p:sldId id="559" r:id="rId11"/>
    <p:sldId id="592" r:id="rId12"/>
    <p:sldId id="550" r:id="rId13"/>
    <p:sldId id="629" r:id="rId14"/>
    <p:sldId id="630" r:id="rId15"/>
    <p:sldId id="640" r:id="rId16"/>
    <p:sldId id="596" r:id="rId17"/>
    <p:sldId id="597" r:id="rId18"/>
    <p:sldId id="546" r:id="rId19"/>
    <p:sldId id="528" r:id="rId20"/>
    <p:sldId id="566" r:id="rId21"/>
    <p:sldId id="658" r:id="rId22"/>
    <p:sldId id="659" r:id="rId23"/>
    <p:sldId id="660" r:id="rId24"/>
    <p:sldId id="663" r:id="rId25"/>
    <p:sldId id="661" r:id="rId26"/>
    <p:sldId id="599" r:id="rId27"/>
    <p:sldId id="600" r:id="rId28"/>
    <p:sldId id="535" r:id="rId29"/>
    <p:sldId id="656" r:id="rId30"/>
    <p:sldId id="655" r:id="rId31"/>
    <p:sldId id="674" r:id="rId32"/>
    <p:sldId id="651" r:id="rId33"/>
    <p:sldId id="653" r:id="rId34"/>
    <p:sldId id="652" r:id="rId35"/>
    <p:sldId id="536" r:id="rId36"/>
    <p:sldId id="615" r:id="rId37"/>
    <p:sldId id="537" r:id="rId38"/>
    <p:sldId id="580" r:id="rId39"/>
    <p:sldId id="581" r:id="rId40"/>
    <p:sldId id="627" r:id="rId41"/>
    <p:sldId id="667" r:id="rId42"/>
    <p:sldId id="668" r:id="rId43"/>
    <p:sldId id="666" r:id="rId44"/>
    <p:sldId id="669" r:id="rId45"/>
    <p:sldId id="675" r:id="rId46"/>
    <p:sldId id="676" r:id="rId47"/>
    <p:sldId id="677" r:id="rId48"/>
    <p:sldId id="670" r:id="rId49"/>
    <p:sldId id="671" r:id="rId50"/>
    <p:sldId id="678" r:id="rId51"/>
    <p:sldId id="672" r:id="rId52"/>
    <p:sldId id="679" r:id="rId53"/>
    <p:sldId id="680" r:id="rId54"/>
    <p:sldId id="681" r:id="rId55"/>
    <p:sldId id="685" r:id="rId56"/>
    <p:sldId id="686" r:id="rId57"/>
    <p:sldId id="683" r:id="rId58"/>
    <p:sldId id="673" r:id="rId59"/>
    <p:sldId id="684" r:id="rId60"/>
    <p:sldId id="690" r:id="rId61"/>
    <p:sldId id="691" r:id="rId62"/>
    <p:sldId id="641" r:id="rId63"/>
    <p:sldId id="687" r:id="rId64"/>
    <p:sldId id="692" r:id="rId65"/>
    <p:sldId id="693" r:id="rId66"/>
    <p:sldId id="694" r:id="rId67"/>
    <p:sldId id="695" r:id="rId68"/>
    <p:sldId id="696" r:id="rId69"/>
    <p:sldId id="697" r:id="rId70"/>
    <p:sldId id="688" r:id="rId71"/>
    <p:sldId id="689" r:id="rId72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575"/>
            <p14:sldId id="586"/>
            <p14:sldId id="654"/>
            <p14:sldId id="587"/>
            <p14:sldId id="628"/>
            <p14:sldId id="643"/>
            <p14:sldId id="559"/>
            <p14:sldId id="592"/>
            <p14:sldId id="550"/>
            <p14:sldId id="629"/>
            <p14:sldId id="630"/>
            <p14:sldId id="640"/>
            <p14:sldId id="596"/>
            <p14:sldId id="597"/>
            <p14:sldId id="546"/>
            <p14:sldId id="528"/>
            <p14:sldId id="566"/>
            <p14:sldId id="658"/>
            <p14:sldId id="659"/>
            <p14:sldId id="660"/>
            <p14:sldId id="663"/>
            <p14:sldId id="661"/>
            <p14:sldId id="599"/>
            <p14:sldId id="600"/>
            <p14:sldId id="535"/>
            <p14:sldId id="656"/>
            <p14:sldId id="655"/>
            <p14:sldId id="674"/>
            <p14:sldId id="651"/>
            <p14:sldId id="653"/>
            <p14:sldId id="652"/>
            <p14:sldId id="536"/>
            <p14:sldId id="615"/>
            <p14:sldId id="537"/>
            <p14:sldId id="580"/>
            <p14:sldId id="581"/>
            <p14:sldId id="627"/>
            <p14:sldId id="667"/>
            <p14:sldId id="668"/>
            <p14:sldId id="666"/>
            <p14:sldId id="669"/>
            <p14:sldId id="675"/>
            <p14:sldId id="676"/>
            <p14:sldId id="677"/>
            <p14:sldId id="670"/>
            <p14:sldId id="671"/>
            <p14:sldId id="678"/>
            <p14:sldId id="672"/>
            <p14:sldId id="679"/>
            <p14:sldId id="680"/>
            <p14:sldId id="681"/>
            <p14:sldId id="685"/>
            <p14:sldId id="686"/>
            <p14:sldId id="683"/>
            <p14:sldId id="673"/>
            <p14:sldId id="684"/>
            <p14:sldId id="690"/>
            <p14:sldId id="691"/>
            <p14:sldId id="641"/>
            <p14:sldId id="687"/>
            <p14:sldId id="692"/>
            <p14:sldId id="693"/>
            <p14:sldId id="694"/>
            <p14:sldId id="695"/>
            <p14:sldId id="696"/>
            <p14:sldId id="697"/>
            <p14:sldId id="688"/>
            <p14:sldId id="689"/>
          </p14:sldIdLst>
        </p14:section>
      </p14:sectionLst>
    </p:ext>
    <p:ext uri="{EFAFB233-063F-42B5-8137-9DF3F51BA10A}">
      <p15:sldGuideLst xmlns:p15="http://schemas.microsoft.com/office/powerpoint/2012/main">
        <p15:guide id="3" pos="4549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33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14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57" userDrawn="1">
          <p15:clr>
            <a:srgbClr val="A4A3A4"/>
          </p15:clr>
        </p15:guide>
        <p15:guide id="28" orient="horz" pos="38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474" y="96"/>
      </p:cViewPr>
      <p:guideLst>
        <p:guide pos="4549"/>
        <p:guide pos="5796"/>
        <p:guide pos="3097"/>
        <p:guide orient="horz" pos="4133"/>
        <p:guide orient="horz" pos="1003"/>
        <p:guide pos="3914"/>
        <p:guide orient="horz"/>
        <p:guide pos="3483"/>
        <p:guide pos="2780"/>
        <p:guide pos="2372"/>
        <p:guide orient="horz" pos="3838"/>
        <p:guide orient="horz" pos="2137"/>
        <p:guide orient="horz" pos="3657"/>
        <p:guide orient="horz" pos="38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2025-02-27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8.png"/><Relationship Id="rId4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6.png"/><Relationship Id="rId4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96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Carbon and Oxygen isotopes in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Nuclear Lattice Effective Field</a:t>
            </a:r>
          </a:p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Theory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5859" y="4774538"/>
            <a:ext cx="8367305" cy="1675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 smtClean="0"/>
              <a:t>Young-Ho </a:t>
            </a:r>
            <a:r>
              <a:rPr lang="en-US" altLang="ko-KR" sz="2800" dirty="0"/>
              <a:t>Song (IRIS, IBS)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NLEFT </a:t>
            </a:r>
            <a:r>
              <a:rPr lang="en-US" altLang="ko-KR" sz="2800" dirty="0" smtClean="0">
                <a:solidFill>
                  <a:srgbClr val="FF0000"/>
                </a:solidFill>
              </a:rPr>
              <a:t>collaboration(</a:t>
            </a:r>
            <a:r>
              <a:rPr lang="en-US" dirty="0" err="1"/>
              <a:t>Myungkuk</a:t>
            </a:r>
            <a:r>
              <a:rPr lang="en-US" dirty="0"/>
              <a:t> Kim, Youngman Kim, </a:t>
            </a:r>
            <a:r>
              <a:rPr lang="en-US" dirty="0" err="1"/>
              <a:t>Kihyeon</a:t>
            </a:r>
            <a:r>
              <a:rPr lang="en-US" dirty="0"/>
              <a:t> Cho, </a:t>
            </a:r>
          </a:p>
          <a:p>
            <a:r>
              <a:rPr lang="en-US" dirty="0" err="1"/>
              <a:t>Serdar</a:t>
            </a:r>
            <a:r>
              <a:rPr lang="en-US" dirty="0"/>
              <a:t> </a:t>
            </a:r>
            <a:r>
              <a:rPr lang="en-US" dirty="0" err="1"/>
              <a:t>Elhatisari</a:t>
            </a:r>
            <a:r>
              <a:rPr lang="en-US" dirty="0"/>
              <a:t>, Dean Lee, Yuan-</a:t>
            </a:r>
            <a:r>
              <a:rPr lang="en-US" dirty="0" err="1"/>
              <a:t>Zhuo</a:t>
            </a:r>
            <a:r>
              <a:rPr lang="en-US" dirty="0"/>
              <a:t> Ma, Ulf-G. </a:t>
            </a:r>
            <a:r>
              <a:rPr lang="en-US" dirty="0" err="1" smtClean="0"/>
              <a:t>Meißner</a:t>
            </a:r>
            <a:r>
              <a:rPr lang="en-US" dirty="0"/>
              <a:t>)</a:t>
            </a:r>
          </a:p>
          <a:p>
            <a:pPr lvl="1"/>
            <a:endParaRPr lang="en-US" altLang="ko-KR" sz="28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97581" y="6178726"/>
            <a:ext cx="5408419" cy="38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800" dirty="0" smtClean="0"/>
              <a:t>2025.03.01.-03., Frontiers in NLEFT</a:t>
            </a:r>
            <a:r>
              <a:rPr lang="en-US" dirty="0" smtClean="0"/>
              <a:t> </a:t>
            </a:r>
            <a:r>
              <a:rPr lang="en-US" altLang="ko-KR" dirty="0"/>
              <a:t>, </a:t>
            </a:r>
            <a:r>
              <a:rPr lang="en-US" altLang="ko-KR" dirty="0" smtClean="0"/>
              <a:t>Beijing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48" y="268891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Hamiltonian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44790" y="1592263"/>
            <a:ext cx="4865909" cy="488473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We need to introduce a lattice scale in space and time:</a:t>
            </a:r>
          </a:p>
          <a:p>
            <a:r>
              <a:rPr lang="en-US" altLang="ko-KR" sz="2000" dirty="0"/>
              <a:t>momentum space cutoff ~ 150 MeV </a:t>
            </a:r>
            <a:r>
              <a:rPr lang="en-US" altLang="ko-KR" sz="2000" dirty="0">
                <a:sym typeface="Wingdings" panose="05000000000000000000" pitchFamily="2" charset="2"/>
              </a:rPr>
              <a:t></a:t>
            </a:r>
            <a:r>
              <a:rPr lang="en-US" altLang="ko-KR" sz="2000" dirty="0"/>
              <a:t> </a:t>
            </a:r>
            <a:r>
              <a:rPr lang="en-US" altLang="ko-KR" sz="2000"/>
              <a:t>lattice spacing </a:t>
            </a:r>
            <a:r>
              <a:rPr lang="en-US" altLang="ko-KR" sz="2000" dirty="0"/>
              <a:t>a= 1.316 </a:t>
            </a:r>
            <a:r>
              <a:rPr lang="en-US" altLang="ko-KR" sz="2000" dirty="0" err="1"/>
              <a:t>fm</a:t>
            </a:r>
            <a:r>
              <a:rPr lang="en-US" altLang="ko-KR" sz="2000" dirty="0"/>
              <a:t>  </a:t>
            </a:r>
          </a:p>
          <a:p>
            <a:r>
              <a:rPr lang="en-US" altLang="ko-KR" sz="2000" dirty="0"/>
              <a:t>Time cutoff ~ 1000 MeV </a:t>
            </a:r>
          </a:p>
          <a:p>
            <a:r>
              <a:rPr lang="en-US" altLang="ko-KR" sz="2000" dirty="0"/>
              <a:t>We need to determine coefficients of interaction for the lattice size. (regularization scale.) </a:t>
            </a:r>
          </a:p>
          <a:p>
            <a:r>
              <a:rPr lang="en-US" altLang="ko-KR" sz="2000" dirty="0"/>
              <a:t>Two-body interaction coefficients can be determined from phase shifts of np scattering.  </a:t>
            </a:r>
          </a:p>
          <a:p>
            <a:r>
              <a:rPr lang="en-US" altLang="ko-KR" sz="2000" dirty="0"/>
              <a:t>Three-body interaction can be fixed from binding energy of A&gt;=3. </a:t>
            </a:r>
            <a:endParaRPr lang="ko-KR" altLang="en-US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14" y="2438400"/>
            <a:ext cx="4183876" cy="303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Chiral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383806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73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Lattice chiral Hamiltonian at Leading order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At Leading order, kinetic energy + contact interaction + one pion exchange  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84" y="2042938"/>
            <a:ext cx="3277057" cy="5525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629" y="2652008"/>
            <a:ext cx="6158742" cy="13653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629" y="4081704"/>
            <a:ext cx="4525385" cy="6616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13475" y="4136283"/>
            <a:ext cx="34279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Long range OPE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243" y="4939330"/>
            <a:ext cx="2958757" cy="10323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76530" y="5000220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Contact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76530" y="2770971"/>
            <a:ext cx="180238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Kinetic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486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Sign problem in NLEFT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592263"/>
            <a:ext cx="853281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However, there is a difficulty in auxiliary MC calculation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99" y="3438510"/>
            <a:ext cx="4658375" cy="828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1681" y="4486889"/>
            <a:ext cx="768234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needs a large Euclidean time extrapolation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denominator’s sign oscillates rapidly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large uncertainty in the expectation value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sign problem</a:t>
            </a:r>
            <a:endParaRPr lang="ko-KR" alt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SU(4) </a:t>
            </a:r>
            <a:r>
              <a:rPr lang="en-US" dirty="0"/>
              <a:t>symmetric interaction in isospin symmetric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No sign problem</a:t>
            </a:r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599" y="2020697"/>
            <a:ext cx="5391902" cy="13717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665" y="1436881"/>
            <a:ext cx="2334479" cy="33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83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533400"/>
            <a:ext cx="5158363" cy="182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3508661" cy="5805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31" y="3095171"/>
            <a:ext cx="2895600" cy="455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" y="3645435"/>
            <a:ext cx="1733792" cy="3953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5801" y="4443862"/>
            <a:ext cx="250435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Only Four parameters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504" y="4289524"/>
            <a:ext cx="6878010" cy="20100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5298" y="1828800"/>
            <a:ext cx="3528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Minimal nuclear interaction</a:t>
            </a:r>
          </a:p>
          <a:p>
            <a:r>
              <a:rPr lang="en-US" altLang="ko-KR" sz="1600" dirty="0"/>
              <a:t>Which reproduce  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Light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medium mass nuclei</a:t>
            </a:r>
          </a:p>
          <a:p>
            <a:pPr marL="342900" indent="-342900">
              <a:buAutoNum type="arabicParenBoth"/>
            </a:pPr>
            <a:r>
              <a:rPr lang="en-US" altLang="ko-KR" sz="1600" dirty="0"/>
              <a:t>neutron matter </a:t>
            </a:r>
          </a:p>
          <a:p>
            <a:r>
              <a:rPr lang="en-US" altLang="ko-KR" sz="1600" dirty="0"/>
              <a:t>simultaneously up to few percent error in binding energy and charge radius</a:t>
            </a:r>
          </a:p>
          <a:p>
            <a:endParaRPr lang="ko-KR" alt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967186" y="6317575"/>
            <a:ext cx="425435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sign problem</a:t>
            </a:r>
          </a:p>
        </p:txBody>
      </p:sp>
    </p:spTree>
    <p:extLst>
      <p:ext uri="{BB962C8B-B14F-4D97-AF65-F5344CB8AC3E}">
        <p14:creationId xmlns:p14="http://schemas.microsoft.com/office/powerpoint/2010/main" val="262481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87" y="1546219"/>
            <a:ext cx="5497300" cy="34137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5854" y="5697538"/>
            <a:ext cx="4433455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improve the agreement by </a:t>
            </a:r>
          </a:p>
          <a:p>
            <a:r>
              <a:rPr lang="en-US" altLang="ko-KR" dirty="0"/>
              <a:t>Including higher order corrections?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1671782"/>
            <a:ext cx="3772477" cy="27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3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Lattice chiral Hamiltonian (N3LO)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81018"/>
            <a:ext cx="853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N3LO Hamiltonian includes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Free Hamiltonian(Kinetic term)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Short range (nonlocal smeared) contact interactions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Isospin-breaking short range interactions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One pion exchange potential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Two pion exchange potential up to Q^4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Coulomb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Long range isospin breaking interaction( isospin dependence in OPE)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Galilean Invariance Restoration (GIR) term (because of non-local interaction.)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Three nucleon interaction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932" y="454736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9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 with full chiral interaction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4207" y="1868993"/>
            <a:ext cx="8139164" cy="386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NLEFT suffers sign problems at large Euclidean time limit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Large cancellation between positive and negative contributions</a:t>
            </a:r>
            <a:r>
              <a:rPr lang="en-US" altLang="ko-KR" dirty="0">
                <a:sym typeface="Wingdings" panose="05000000000000000000" pitchFamily="2" charset="2"/>
              </a:rPr>
              <a:t> large uncertainty.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SU(4) symmetric interaction does not have sign problem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One pion exchange </a:t>
            </a:r>
            <a:r>
              <a:rPr lang="en-US" altLang="ko-KR" dirty="0"/>
              <a:t>and </a:t>
            </a:r>
            <a:r>
              <a:rPr lang="en-US" altLang="ko-KR" dirty="0">
                <a:solidFill>
                  <a:srgbClr val="FF0000"/>
                </a:solidFill>
              </a:rPr>
              <a:t>higher order chiral interaction, short range repulsion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Difficulty with Asymmetric nuclei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Needs a remedy to extend to </a:t>
            </a:r>
            <a:r>
              <a:rPr lang="en-US" altLang="ko-KR" dirty="0">
                <a:solidFill>
                  <a:srgbClr val="FF0000"/>
                </a:solidFill>
              </a:rPr>
              <a:t>neutron rich isotopes</a:t>
            </a:r>
            <a:r>
              <a:rPr lang="en-US" altLang="ko-KR" dirty="0"/>
              <a:t>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 new approach to reduce the sign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 Wave function matching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75" y="4575070"/>
            <a:ext cx="3505768" cy="20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44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38275"/>
            <a:ext cx="7112874" cy="4870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219" y="4913507"/>
            <a:ext cx="1811714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 is only active</a:t>
            </a:r>
          </a:p>
          <a:p>
            <a:r>
              <a:rPr lang="en-US" altLang="ko-KR" dirty="0"/>
              <a:t>At r &lt; 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95" y="3945551"/>
            <a:ext cx="3697298" cy="470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968" y="4454309"/>
            <a:ext cx="2004951" cy="459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0849" y="1524000"/>
            <a:ext cx="2078904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 and H’ are fully equivalent to two-body observables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20849" y="2693770"/>
            <a:ext cx="2197223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FF0000"/>
                </a:solidFill>
              </a:rPr>
              <a:t> goal </a:t>
            </a:r>
            <a:r>
              <a:rPr lang="en-US" altLang="ko-KR" dirty="0"/>
              <a:t>is to make the </a:t>
            </a:r>
            <a:r>
              <a:rPr lang="en-US" altLang="ko-KR" dirty="0">
                <a:solidFill>
                  <a:srgbClr val="FF0000"/>
                </a:solidFill>
              </a:rPr>
              <a:t>perturbation expansion</a:t>
            </a:r>
            <a:r>
              <a:rPr lang="en-US" altLang="ko-KR" dirty="0"/>
              <a:t> from “simple” wave function gives </a:t>
            </a:r>
            <a:r>
              <a:rPr lang="en-US" altLang="ko-KR" dirty="0">
                <a:solidFill>
                  <a:srgbClr val="FF0000"/>
                </a:solidFill>
              </a:rPr>
              <a:t>a good convergence</a:t>
            </a:r>
          </a:p>
        </p:txBody>
      </p:sp>
    </p:spTree>
    <p:extLst>
      <p:ext uri="{BB962C8B-B14F-4D97-AF65-F5344CB8AC3E}">
        <p14:creationId xmlns:p14="http://schemas.microsoft.com/office/powerpoint/2010/main" val="651524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67782" y="6369932"/>
            <a:ext cx="202146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60" y="1571526"/>
            <a:ext cx="8284039" cy="42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9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538" y="572654"/>
            <a:ext cx="2410161" cy="16956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04" y="683491"/>
            <a:ext cx="6569134" cy="41953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96087" y="3191054"/>
            <a:ext cx="2011680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NLEFT </a:t>
            </a:r>
          </a:p>
          <a:p>
            <a:r>
              <a:rPr lang="en-US" dirty="0">
                <a:solidFill>
                  <a:srgbClr val="FF0000"/>
                </a:solidFill>
              </a:rPr>
              <a:t>Collaboration</a:t>
            </a:r>
          </a:p>
          <a:p>
            <a:r>
              <a:rPr lang="en-US" dirty="0">
                <a:solidFill>
                  <a:srgbClr val="FF0000"/>
                </a:solidFill>
              </a:rPr>
              <a:t>Members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3004" y="5398198"/>
            <a:ext cx="8456123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Work: </a:t>
            </a:r>
            <a:r>
              <a:rPr lang="en-US" dirty="0"/>
              <a:t>Young-Ho Song, </a:t>
            </a:r>
            <a:r>
              <a:rPr lang="en-US" dirty="0" err="1"/>
              <a:t>Myungkuk</a:t>
            </a:r>
            <a:r>
              <a:rPr lang="en-US" dirty="0"/>
              <a:t> Kim, Youngman Kim, </a:t>
            </a:r>
            <a:r>
              <a:rPr lang="en-US" dirty="0" err="1"/>
              <a:t>Kihyeon</a:t>
            </a:r>
            <a:r>
              <a:rPr lang="en-US" dirty="0"/>
              <a:t> Cho, </a:t>
            </a:r>
            <a:endParaRPr lang="en-US" dirty="0" smtClean="0"/>
          </a:p>
          <a:p>
            <a:r>
              <a:rPr lang="en-US" dirty="0" err="1" smtClean="0"/>
              <a:t>Serdar</a:t>
            </a:r>
            <a:r>
              <a:rPr lang="en-US" dirty="0" smtClean="0"/>
              <a:t> </a:t>
            </a:r>
            <a:r>
              <a:rPr lang="en-US" dirty="0" err="1"/>
              <a:t>Elhatisari</a:t>
            </a:r>
            <a:r>
              <a:rPr lang="en-US" dirty="0"/>
              <a:t>, Dean Lee, Yuan-</a:t>
            </a:r>
            <a:r>
              <a:rPr lang="en-US" dirty="0" err="1"/>
              <a:t>Zhuo</a:t>
            </a:r>
            <a:r>
              <a:rPr lang="en-US" dirty="0"/>
              <a:t> Ma, Ulf-G. </a:t>
            </a:r>
            <a:r>
              <a:rPr lang="en-US" dirty="0" err="1"/>
              <a:t>Meißner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4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86255" y="6369932"/>
            <a:ext cx="202146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87" y="1940899"/>
            <a:ext cx="7354202" cy="35335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96291" y="5805488"/>
            <a:ext cx="5902036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shifts from two interactions are different</a:t>
            </a:r>
          </a:p>
        </p:txBody>
      </p:sp>
    </p:spTree>
    <p:extLst>
      <p:ext uri="{BB962C8B-B14F-4D97-AF65-F5344CB8AC3E}">
        <p14:creationId xmlns:p14="http://schemas.microsoft.com/office/powerpoint/2010/main" val="2348701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38474" y="6289601"/>
            <a:ext cx="187498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77" y="2042938"/>
            <a:ext cx="5087060" cy="628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382" y="1592263"/>
            <a:ext cx="5135418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Introduce short range Unitary transformation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82" y="2759266"/>
            <a:ext cx="3038899" cy="4953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55" y="3392488"/>
            <a:ext cx="3724795" cy="590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8218" y="4488873"/>
            <a:ext cx="6936509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potentials V_A and V’_A are unitarily equivalent.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Same phase shifts.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H’_A has eigenvectors of H_B, but eigenvalues of H_A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74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8056" y="557868"/>
            <a:ext cx="8915400" cy="990600"/>
          </a:xfrm>
        </p:spPr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38474" y="6289601"/>
            <a:ext cx="187498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55" y="1613903"/>
            <a:ext cx="8888065" cy="41915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8056" y="5709442"/>
            <a:ext cx="6936509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potentials V_A and V’_A are unitarily equivalent.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Same phase shifts.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H’_A has eigenvectors of H_B, but eigenvalues of H_A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37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Function Matching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84535" y="6369932"/>
            <a:ext cx="202146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Dean Lee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781" y="5486400"/>
            <a:ext cx="8959273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from Perturbation theory with H’_A  works better.  </a:t>
            </a:r>
          </a:p>
          <a:p>
            <a:r>
              <a:rPr lang="en-US" dirty="0"/>
              <a:t>Difference H_A- H’_A can be treated as a correction.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1" y="1450284"/>
            <a:ext cx="7346415" cy="38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98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21" y="2087418"/>
            <a:ext cx="6658904" cy="924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57" y="3251061"/>
            <a:ext cx="8878539" cy="19814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0582" y="1592263"/>
            <a:ext cx="2787943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“Simple” Hamiltonian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234" y="5472127"/>
            <a:ext cx="3991532" cy="724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81964" y="5652655"/>
            <a:ext cx="3990195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local,non</a:t>
            </a:r>
            <a:r>
              <a:rPr lang="en-US" dirty="0"/>
              <a:t>-local smeared operators)</a:t>
            </a:r>
          </a:p>
        </p:txBody>
      </p:sp>
    </p:spTree>
    <p:extLst>
      <p:ext uri="{BB962C8B-B14F-4D97-AF65-F5344CB8AC3E}">
        <p14:creationId xmlns:p14="http://schemas.microsoft.com/office/powerpoint/2010/main" val="1864364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Wave function matching Hamiltonian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5" y="2221147"/>
            <a:ext cx="8087854" cy="771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338" y="1717964"/>
            <a:ext cx="251062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N3LO Hamiltonian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73" y="3116294"/>
            <a:ext cx="4458322" cy="724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8292" y="3963809"/>
            <a:ext cx="7426035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V_2N : short range NN interactions</a:t>
            </a:r>
          </a:p>
          <a:p>
            <a:r>
              <a:rPr lang="en-US" dirty="0"/>
              <a:t>W_2N: GIR restoration term for V_2N </a:t>
            </a:r>
          </a:p>
          <a:p>
            <a:r>
              <a:rPr lang="en-US" dirty="0"/>
              <a:t>V_2N,WFM : difference from H’-H</a:t>
            </a:r>
          </a:p>
          <a:p>
            <a:r>
              <a:rPr lang="en-US" dirty="0"/>
              <a:t>W_2N,WFM: GIR restoration correction to V_2N,WFM</a:t>
            </a:r>
          </a:p>
          <a:p>
            <a:r>
              <a:rPr lang="en-US" dirty="0"/>
              <a:t>V_3N : contains short range 3N interaction </a:t>
            </a:r>
            <a:r>
              <a:rPr lang="en-US" dirty="0">
                <a:solidFill>
                  <a:srgbClr val="0000FF"/>
                </a:solidFill>
              </a:rPr>
              <a:t>parameters(to be fitted)</a:t>
            </a:r>
          </a:p>
          <a:p>
            <a:r>
              <a:rPr lang="en-US" dirty="0"/>
              <a:t>            and two pion exchange correction to 3N    </a:t>
            </a:r>
          </a:p>
        </p:txBody>
      </p:sp>
    </p:spTree>
    <p:extLst>
      <p:ext uri="{BB962C8B-B14F-4D97-AF65-F5344CB8AC3E}">
        <p14:creationId xmlns:p14="http://schemas.microsoft.com/office/powerpoint/2010/main" val="2743024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phase shifts from N3LO interaction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86246" y="1592263"/>
            <a:ext cx="2224454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Original Chiral Hamiltonian, H,  </a:t>
            </a:r>
          </a:p>
          <a:p>
            <a:r>
              <a:rPr lang="en-US" altLang="ko-KR" dirty="0"/>
              <a:t>is fitted to phase shifts. (up to N3LO)</a:t>
            </a:r>
          </a:p>
          <a:p>
            <a:endParaRPr lang="en-US" altLang="ko-KR" dirty="0"/>
          </a:p>
          <a:p>
            <a:r>
              <a:rPr lang="en-US" altLang="ko-KR" dirty="0"/>
              <a:t>H’ is computed : equivalent </a:t>
            </a:r>
          </a:p>
          <a:p>
            <a:r>
              <a:rPr lang="en-US" altLang="ko-KR" dirty="0"/>
              <a:t>to original Hamiltonian(gives the same phase shifts).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" y="1538865"/>
            <a:ext cx="6774200" cy="42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Tjon</a:t>
            </a:r>
            <a:r>
              <a:rPr lang="en-US" altLang="ko-KR" dirty="0"/>
              <a:t> line from WFM method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0" y="1524000"/>
            <a:ext cx="6017992" cy="5140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99412" y="1717964"/>
            <a:ext cx="3518843" cy="299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Realistic two-body interaction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Correlation between 3-body and 4-body binding energy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Tjon</a:t>
            </a:r>
            <a:r>
              <a:rPr lang="en-US" dirty="0">
                <a:sym typeface="Wingdings" panose="05000000000000000000" pitchFamily="2" charset="2"/>
              </a:rPr>
              <a:t> Line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WFM approach gives binding energy lies on the </a:t>
            </a:r>
            <a:r>
              <a:rPr lang="en-US" dirty="0" err="1">
                <a:sym typeface="Wingdings" panose="05000000000000000000" pitchFamily="2" charset="2"/>
              </a:rPr>
              <a:t>Tjon</a:t>
            </a:r>
            <a:r>
              <a:rPr lang="en-US" dirty="0">
                <a:sym typeface="Wingdings" panose="05000000000000000000" pitchFamily="2" charset="2"/>
              </a:rPr>
              <a:t> line.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 Accurate reproduction of B.E. requires 3-body force.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08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Tale of two interactions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7164" y="1592263"/>
            <a:ext cx="880398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Nearly identical two interactions can give quite different phase:</a:t>
            </a:r>
          </a:p>
          <a:p>
            <a:r>
              <a:rPr lang="en-US" dirty="0"/>
              <a:t>   sensitivity to range and locality of interaction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0472" y="6425799"/>
            <a:ext cx="4045528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presentation file by Dean Lee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225217"/>
            <a:ext cx="1933845" cy="2200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5" y="2333018"/>
            <a:ext cx="8316486" cy="175284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95300" y="6348547"/>
            <a:ext cx="2876428" cy="382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PRL 117, 132501 (2016) </a:t>
            </a:r>
          </a:p>
        </p:txBody>
      </p:sp>
    </p:spTree>
    <p:extLst>
      <p:ext uri="{BB962C8B-B14F-4D97-AF65-F5344CB8AC3E}">
        <p14:creationId xmlns:p14="http://schemas.microsoft.com/office/powerpoint/2010/main" val="3809585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57CA0-45CC-DC6B-75C0-15D6C73AD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EA8AC-EDC6-70DF-0418-CF604D5E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Tale of two interactions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02E05-5FA5-7362-022B-710061AAD73F}"/>
              </a:ext>
            </a:extLst>
          </p:cNvPr>
          <p:cNvSpPr txBox="1"/>
          <p:nvPr/>
        </p:nvSpPr>
        <p:spPr>
          <a:xfrm>
            <a:off x="397164" y="1592263"/>
            <a:ext cx="880398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Nearly identical two interactions can give quite different phase:</a:t>
            </a:r>
          </a:p>
          <a:p>
            <a:r>
              <a:rPr lang="en-US" dirty="0"/>
              <a:t>   sensitivity to range and locality of interaction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8D5E0-D000-7B90-D8E9-A790958D9E83}"/>
              </a:ext>
            </a:extLst>
          </p:cNvPr>
          <p:cNvSpPr txBox="1"/>
          <p:nvPr/>
        </p:nvSpPr>
        <p:spPr>
          <a:xfrm>
            <a:off x="5860472" y="6425799"/>
            <a:ext cx="4045528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presentation file by Dean Lee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6053A9-3167-0D33-DE1E-80122985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225217"/>
            <a:ext cx="1933845" cy="22005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F439E6-17D9-FD8B-3B4D-81B6794F4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5" y="2333018"/>
            <a:ext cx="8316486" cy="17528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5D0613-D8AD-2A52-DDA6-BE1B6A4C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404" y="1193380"/>
            <a:ext cx="5315692" cy="45821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F581F4-C82C-AEF5-63C6-EB70B8B10675}"/>
              </a:ext>
            </a:extLst>
          </p:cNvPr>
          <p:cNvSpPr txBox="1"/>
          <p:nvPr/>
        </p:nvSpPr>
        <p:spPr>
          <a:xfrm>
            <a:off x="4413250" y="5614282"/>
            <a:ext cx="510614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different alpha-alpha scattering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8B3748-552B-49E2-AEAB-E27DEA665A8D}"/>
              </a:ext>
            </a:extLst>
          </p:cNvPr>
          <p:cNvSpPr/>
          <p:nvPr/>
        </p:nvSpPr>
        <p:spPr>
          <a:xfrm>
            <a:off x="495300" y="6348547"/>
            <a:ext cx="2876428" cy="382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PRL 117, 132501 (2016) </a:t>
            </a:r>
          </a:p>
        </p:txBody>
      </p:sp>
    </p:spTree>
    <p:extLst>
      <p:ext uri="{BB962C8B-B14F-4D97-AF65-F5344CB8AC3E}">
        <p14:creationId xmlns:p14="http://schemas.microsoft.com/office/powerpoint/2010/main" val="214291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8749" y="1600200"/>
            <a:ext cx="4529051" cy="4865255"/>
          </a:xfrm>
        </p:spPr>
        <p:txBody>
          <a:bodyPr>
            <a:normAutofit lnSpcReduction="10000"/>
          </a:bodyPr>
          <a:lstStyle/>
          <a:p>
            <a:r>
              <a:rPr lang="en-US" altLang="ko-KR" sz="2000" i="1" dirty="0"/>
              <a:t>ab-initio</a:t>
            </a:r>
            <a:r>
              <a:rPr lang="en-US" altLang="ko-KR" sz="2000" dirty="0"/>
              <a:t> Nuclear Physics</a:t>
            </a:r>
          </a:p>
          <a:p>
            <a:pPr lvl="1"/>
            <a:r>
              <a:rPr lang="en-US" altLang="ko-KR" sz="1800" dirty="0"/>
              <a:t>(1) nucleon degrees of freedom</a:t>
            </a:r>
          </a:p>
          <a:p>
            <a:pPr lvl="1"/>
            <a:r>
              <a:rPr lang="en-US" altLang="ko-KR" sz="1800" dirty="0"/>
              <a:t>(2) nucleon-nucleon interaction</a:t>
            </a:r>
          </a:p>
          <a:p>
            <a:pPr marL="274320" lvl="1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2000" dirty="0"/>
              <a:t>Goal: predict </a:t>
            </a:r>
            <a:r>
              <a:rPr lang="en-US" altLang="ko-KR" sz="2000" dirty="0">
                <a:solidFill>
                  <a:srgbClr val="FF0000"/>
                </a:solidFill>
              </a:rPr>
              <a:t>wide range</a:t>
            </a:r>
            <a:r>
              <a:rPr lang="en-US" altLang="ko-KR" sz="2000" dirty="0"/>
              <a:t> of nuclear phenomena (</a:t>
            </a:r>
            <a:r>
              <a:rPr lang="en-US" altLang="ko-KR" sz="2000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sz="2000" dirty="0"/>
              <a:t>) from </a:t>
            </a:r>
            <a:r>
              <a:rPr lang="en-US" altLang="ko-KR" sz="2000" dirty="0">
                <a:solidFill>
                  <a:srgbClr val="FF0000"/>
                </a:solidFill>
              </a:rPr>
              <a:t>nuclear interaction </a:t>
            </a:r>
            <a:r>
              <a:rPr lang="en-US" altLang="ko-KR" sz="2000" dirty="0"/>
              <a:t>(for 2-body,3-body, many-body, based on QCD)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1600" dirty="0">
                <a:solidFill>
                  <a:srgbClr val="0000FF"/>
                </a:solidFill>
              </a:rPr>
              <a:t>Nuclear Force ↔ Nuclear Phenomena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Consistent approach </a:t>
            </a:r>
            <a:r>
              <a:rPr lang="en-US" altLang="ko-KR" sz="2000" dirty="0">
                <a:solidFill>
                  <a:srgbClr val="0000FF"/>
                </a:solidFill>
              </a:rPr>
              <a:t>: </a:t>
            </a:r>
          </a:p>
          <a:p>
            <a:r>
              <a:rPr lang="en-US" altLang="ko-KR" sz="1600" dirty="0">
                <a:solidFill>
                  <a:srgbClr val="0000FF"/>
                </a:solidFill>
              </a:rPr>
              <a:t>NN scattering, bound nuclei, reaction, nuclear matter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3573087" cy="3343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260F2-2D84-FCA9-0579-C18F5D0765B4}"/>
              </a:ext>
            </a:extLst>
          </p:cNvPr>
          <p:cNvSpPr txBox="1"/>
          <p:nvPr/>
        </p:nvSpPr>
        <p:spPr>
          <a:xfrm>
            <a:off x="495300" y="5060725"/>
            <a:ext cx="3779808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Dream: Lattice QCD 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altLang="ko-KR" dirty="0"/>
              <a:t>NN , NNN interaction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altLang="ko-KR" dirty="0"/>
              <a:t>Effective interactions/models</a:t>
            </a:r>
          </a:p>
          <a:p>
            <a:r>
              <a:rPr lang="en-US" altLang="ko-KR" dirty="0"/>
              <a:t>    (shell model, DFT, optical potential, collective excitation)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3-body force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5" y="1524000"/>
            <a:ext cx="2714510" cy="21366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152" y="1592263"/>
            <a:ext cx="4105848" cy="6001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040" y="2163649"/>
            <a:ext cx="3381847" cy="8573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040" y="3021019"/>
            <a:ext cx="5225673" cy="8377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627" y="3858786"/>
            <a:ext cx="6887536" cy="14384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370" y="5456360"/>
            <a:ext cx="6030167" cy="7621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81013" y="3668433"/>
            <a:ext cx="1413164" cy="38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NNLO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654" y="6360128"/>
            <a:ext cx="1314633" cy="4001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421" y="6360128"/>
            <a:ext cx="1238423" cy="38105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978" y="6377565"/>
            <a:ext cx="1267002" cy="40963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2535" y="6377565"/>
            <a:ext cx="1267002" cy="4382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83335" y="4909115"/>
            <a:ext cx="2122042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N3LO:</a:t>
            </a:r>
          </a:p>
          <a:p>
            <a:r>
              <a:rPr lang="en-US" dirty="0"/>
              <a:t>TPE and </a:t>
            </a:r>
          </a:p>
          <a:p>
            <a:r>
              <a:rPr lang="en-US" dirty="0"/>
              <a:t>Adjustments to </a:t>
            </a:r>
          </a:p>
          <a:p>
            <a:r>
              <a:rPr lang="en-US" dirty="0" err="1"/>
              <a:t>cD</a:t>
            </a:r>
            <a:r>
              <a:rPr lang="en-US" dirty="0"/>
              <a:t> and </a:t>
            </a:r>
            <a:r>
              <a:rPr lang="en-US" dirty="0" err="1"/>
              <a:t>cE</a:t>
            </a:r>
            <a:r>
              <a:rPr lang="en-US" dirty="0"/>
              <a:t> terms.</a:t>
            </a:r>
          </a:p>
        </p:txBody>
      </p:sp>
    </p:spTree>
    <p:extLst>
      <p:ext uri="{BB962C8B-B14F-4D97-AF65-F5344CB8AC3E}">
        <p14:creationId xmlns:p14="http://schemas.microsoft.com/office/powerpoint/2010/main" val="3564317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3-body force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9046" y="1592263"/>
            <a:ext cx="46770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Tune 3-body interaction to minimize errors </a:t>
            </a:r>
          </a:p>
          <a:p>
            <a:r>
              <a:rPr lang="en-US" sz="1600" dirty="0"/>
              <a:t>in binding energy</a:t>
            </a:r>
          </a:p>
          <a:p>
            <a:endParaRPr lang="en-US" sz="1600" dirty="0"/>
          </a:p>
          <a:p>
            <a:r>
              <a:rPr lang="en-US" sz="1600" dirty="0"/>
              <a:t>Just one additional parameter, </a:t>
            </a:r>
          </a:p>
          <a:p>
            <a:r>
              <a:rPr lang="en-US" sz="1600" dirty="0"/>
              <a:t>RMSD for the E/A</a:t>
            </a:r>
          </a:p>
          <a:p>
            <a:r>
              <a:rPr lang="en-US" sz="1600" dirty="0"/>
              <a:t>drops from 1.2 MeV to 0.4 MeV</a:t>
            </a:r>
          </a:p>
          <a:p>
            <a:endParaRPr lang="en-US" sz="1600" dirty="0"/>
          </a:p>
          <a:p>
            <a:r>
              <a:rPr lang="en-US" sz="1600" dirty="0"/>
              <a:t>Energies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1600" dirty="0">
                <a:sym typeface="Wingdings" panose="05000000000000000000" pitchFamily="2" charset="2"/>
              </a:rPr>
              <a:t>Significant sensitivity to </a:t>
            </a:r>
          </a:p>
          <a:p>
            <a:r>
              <a:rPr lang="en-US" sz="1600" dirty="0">
                <a:sym typeface="Wingdings" panose="05000000000000000000" pitchFamily="2" charset="2"/>
              </a:rPr>
              <a:t>      the locality of 3N interactions.</a:t>
            </a:r>
          </a:p>
          <a:p>
            <a:r>
              <a:rPr lang="en-US" sz="1600" dirty="0">
                <a:sym typeface="Wingdings" panose="05000000000000000000" pitchFamily="2" charset="2"/>
              </a:rPr>
              <a:t> </a:t>
            </a:r>
          </a:p>
          <a:p>
            <a:r>
              <a:rPr lang="en-US" sz="1600" dirty="0">
                <a:sym typeface="Wingdings" panose="05000000000000000000" pitchFamily="2" charset="2"/>
              </a:rPr>
              <a:t>We interpret they are related with </a:t>
            </a:r>
          </a:p>
          <a:p>
            <a:r>
              <a:rPr lang="en-US" sz="1600" dirty="0">
                <a:sym typeface="Wingdings" panose="05000000000000000000" pitchFamily="2" charset="2"/>
              </a:rPr>
              <a:t>effective interactions </a:t>
            </a:r>
          </a:p>
          <a:p>
            <a:r>
              <a:rPr lang="en-US" sz="1600" dirty="0">
                <a:sym typeface="Wingdings" panose="05000000000000000000" pitchFamily="2" charset="2"/>
              </a:rPr>
              <a:t>between alphas and nucleons. </a:t>
            </a:r>
            <a:endParaRPr lang="en-US" sz="16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98" y="4373113"/>
            <a:ext cx="3202802" cy="197524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324" y="1524000"/>
            <a:ext cx="4452358" cy="224463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46" y="5481593"/>
            <a:ext cx="5163271" cy="32389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0014" y="5805488"/>
            <a:ext cx="5032147" cy="672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Significantly high w/o additional 3-body terms</a:t>
            </a:r>
          </a:p>
          <a:p>
            <a:r>
              <a:rPr lang="en-US" dirty="0"/>
              <a:t>: alpha-alpha should be more attractive.</a:t>
            </a:r>
          </a:p>
        </p:txBody>
      </p:sp>
    </p:spTree>
    <p:extLst>
      <p:ext uri="{BB962C8B-B14F-4D97-AF65-F5344CB8AC3E}">
        <p14:creationId xmlns:p14="http://schemas.microsoft.com/office/powerpoint/2010/main" val="1793680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3-body force parameters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3" y="1512235"/>
            <a:ext cx="9273407" cy="37605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2" y="5399545"/>
            <a:ext cx="1314633" cy="400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949" y="5399545"/>
            <a:ext cx="1238423" cy="3810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06" y="5416982"/>
            <a:ext cx="1267002" cy="4096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063" y="5416982"/>
            <a:ext cx="1267002" cy="438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5300" y="5956789"/>
            <a:ext cx="8306955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 (MeV/nucleon): 1.2 </a:t>
            </a:r>
            <a:r>
              <a:rPr lang="en-US" dirty="0">
                <a:sym typeface="Wingdings" panose="05000000000000000000" pitchFamily="2" charset="2"/>
              </a:rPr>
              <a:t> 0.3 0.109  0.079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BE/A from WFM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" y="1450109"/>
            <a:ext cx="9353051" cy="4272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2473" y="5874327"/>
            <a:ext cx="3796145" cy="38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 ~ 0.1 MeV per nucleon</a:t>
            </a:r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Algorithm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38" y="1758517"/>
            <a:ext cx="4689337" cy="3339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63" y="1612451"/>
            <a:ext cx="4291052" cy="36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75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Charge density from WFM (Pinhole</a:t>
            </a:r>
            <a:r>
              <a:rPr lang="ko-KR" altLang="en-US" dirty="0"/>
              <a:t> </a:t>
            </a:r>
            <a:r>
              <a:rPr lang="en-US" altLang="ko-KR" dirty="0"/>
              <a:t>algorithm)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34" y="1803336"/>
            <a:ext cx="6044958" cy="2287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54" y="4273478"/>
            <a:ext cx="5987438" cy="21212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591" y="3123955"/>
            <a:ext cx="2957409" cy="19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04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Radius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9029214" cy="46054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45177" y="6178726"/>
            <a:ext cx="354676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fitting!  RMSD~ 0.03 </a:t>
            </a:r>
            <a:r>
              <a:rPr lang="en-US" dirty="0" err="1">
                <a:solidFill>
                  <a:srgbClr val="FF0000"/>
                </a:solidFill>
              </a:rPr>
              <a:t>fm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Nuclear/Neutron Matter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2" y="1592263"/>
            <a:ext cx="5923672" cy="48756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3475" y="5221608"/>
            <a:ext cx="3285258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Uncertainties from</a:t>
            </a:r>
          </a:p>
          <a:p>
            <a:r>
              <a:rPr lang="en-US" dirty="0"/>
              <a:t>finite system size correction </a:t>
            </a:r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5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46" y="1349470"/>
            <a:ext cx="7428400" cy="529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8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 initio Quantum many-body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Challenge to ab initio quantum many-body problem.</a:t>
            </a:r>
          </a:p>
          <a:p>
            <a:r>
              <a:rPr lang="en-US" altLang="ko-KR" dirty="0"/>
              <a:t>Requires: </a:t>
            </a:r>
          </a:p>
          <a:p>
            <a:r>
              <a:rPr lang="en-US" altLang="ko-KR" dirty="0"/>
              <a:t>1. Reliable theoretical tools</a:t>
            </a:r>
          </a:p>
          <a:p>
            <a:pPr lvl="1"/>
            <a:r>
              <a:rPr lang="en-US" altLang="ko-KR" dirty="0"/>
              <a:t>NLEFT : Auxiliary field Monte Carlo Method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 Sign problem !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Goal 1 </a:t>
            </a:r>
            <a:r>
              <a:rPr lang="en-US" altLang="ko-KR" dirty="0">
                <a:sym typeface="Wingdings" panose="05000000000000000000" pitchFamily="2" charset="2"/>
              </a:rPr>
              <a:t>: reduce the sign problem in NLEFT calculation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2. Nuclear interaction which explain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simultaneously</a:t>
            </a:r>
            <a:r>
              <a:rPr lang="en-US" altLang="ko-KR" dirty="0">
                <a:sym typeface="Wingdings" panose="05000000000000000000" pitchFamily="2" charset="2"/>
              </a:rPr>
              <a:t> scattering, binding energies, charge radius of wide range of nuclei and nuclear matter, neutron matter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Goal 2</a:t>
            </a:r>
            <a:r>
              <a:rPr lang="en-US" altLang="ko-KR" dirty="0"/>
              <a:t>: find out what properties of nuclear interactions are necessary.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892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Volume Effect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103052" y="6165850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847690"/>
              </p:ext>
            </p:extLst>
          </p:nvPr>
        </p:nvGraphicFramePr>
        <p:xfrm>
          <a:off x="1101524" y="1862744"/>
          <a:ext cx="6812196" cy="2592878"/>
        </p:xfrm>
        <a:graphic>
          <a:graphicData uri="http://schemas.openxmlformats.org/drawingml/2006/table">
            <a:tbl>
              <a:tblPr/>
              <a:tblGrid>
                <a:gridCol w="721656">
                  <a:extLst>
                    <a:ext uri="{9D8B030D-6E8A-4147-A177-3AD203B41FA5}">
                      <a16:colId xmlns:a16="http://schemas.microsoft.com/office/drawing/2014/main" val="2657918042"/>
                    </a:ext>
                  </a:extLst>
                </a:gridCol>
                <a:gridCol w="721656">
                  <a:extLst>
                    <a:ext uri="{9D8B030D-6E8A-4147-A177-3AD203B41FA5}">
                      <a16:colId xmlns:a16="http://schemas.microsoft.com/office/drawing/2014/main" val="736990218"/>
                    </a:ext>
                  </a:extLst>
                </a:gridCol>
                <a:gridCol w="714277">
                  <a:extLst>
                    <a:ext uri="{9D8B030D-6E8A-4147-A177-3AD203B41FA5}">
                      <a16:colId xmlns:a16="http://schemas.microsoft.com/office/drawing/2014/main" val="846709786"/>
                    </a:ext>
                  </a:extLst>
                </a:gridCol>
                <a:gridCol w="854476">
                  <a:extLst>
                    <a:ext uri="{9D8B030D-6E8A-4147-A177-3AD203B41FA5}">
                      <a16:colId xmlns:a16="http://schemas.microsoft.com/office/drawing/2014/main" val="61120333"/>
                    </a:ext>
                  </a:extLst>
                </a:gridCol>
                <a:gridCol w="721656">
                  <a:extLst>
                    <a:ext uri="{9D8B030D-6E8A-4147-A177-3AD203B41FA5}">
                      <a16:colId xmlns:a16="http://schemas.microsoft.com/office/drawing/2014/main" val="2044499535"/>
                    </a:ext>
                  </a:extLst>
                </a:gridCol>
                <a:gridCol w="721656">
                  <a:extLst>
                    <a:ext uri="{9D8B030D-6E8A-4147-A177-3AD203B41FA5}">
                      <a16:colId xmlns:a16="http://schemas.microsoft.com/office/drawing/2014/main" val="1814140207"/>
                    </a:ext>
                  </a:extLst>
                </a:gridCol>
                <a:gridCol w="847097">
                  <a:extLst>
                    <a:ext uri="{9D8B030D-6E8A-4147-A177-3AD203B41FA5}">
                      <a16:colId xmlns:a16="http://schemas.microsoft.com/office/drawing/2014/main" val="1165462587"/>
                    </a:ext>
                  </a:extLst>
                </a:gridCol>
                <a:gridCol w="721656">
                  <a:extLst>
                    <a:ext uri="{9D8B030D-6E8A-4147-A177-3AD203B41FA5}">
                      <a16:colId xmlns:a16="http://schemas.microsoft.com/office/drawing/2014/main" val="3875498936"/>
                    </a:ext>
                  </a:extLst>
                </a:gridCol>
                <a:gridCol w="788066">
                  <a:extLst>
                    <a:ext uri="{9D8B030D-6E8A-4147-A177-3AD203B41FA5}">
                      <a16:colId xmlns:a16="http://schemas.microsoft.com/office/drawing/2014/main" val="2446371263"/>
                    </a:ext>
                  </a:extLst>
                </a:gridCol>
              </a:tblGrid>
              <a:tr h="28221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Lt=200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L=10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L=11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Exp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278666"/>
                  </a:ext>
                </a:extLst>
              </a:tr>
              <a:tr h="405688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err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S2n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err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S2n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S2n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525447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24O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-167.600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1.126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-171.880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0.501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-168.952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6.920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341497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25O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-168.790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0.424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-169.670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0.551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-168.195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3.453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355380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26O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-171.530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0.587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4.430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-172.380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0.459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0.500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-168.934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-0.018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118730"/>
                  </a:ext>
                </a:extLst>
              </a:tr>
              <a:tr h="47624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27O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-169.960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0.450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1.170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-166.930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0.566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-2.740</a:t>
                      </a:r>
                      <a:endParaRPr lang="en-US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-166.995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-1.200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9749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0902" y="4771505"/>
            <a:ext cx="8220248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Lt=200 result. (Not extrapolated results.)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Systematic Error from finite volume effects need to be studied.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L=11 improved Separation energy of 26O.</a:t>
            </a:r>
          </a:p>
        </p:txBody>
      </p:sp>
    </p:spTree>
    <p:extLst>
      <p:ext uri="{BB962C8B-B14F-4D97-AF65-F5344CB8AC3E}">
        <p14:creationId xmlns:p14="http://schemas.microsoft.com/office/powerpoint/2010/main" val="1644484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 (Lt=200)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85" y="1324264"/>
            <a:ext cx="7214369" cy="541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99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Oxygen isotopes (Lt=200)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80" y="1467988"/>
            <a:ext cx="6820604" cy="509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14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79" y="374247"/>
            <a:ext cx="3992830" cy="3018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379" y="522029"/>
            <a:ext cx="4098203" cy="30246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79" y="3546647"/>
            <a:ext cx="3995443" cy="29493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110" y="3603543"/>
            <a:ext cx="3961472" cy="295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49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66" y="519227"/>
            <a:ext cx="4309862" cy="30941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953" y="580032"/>
            <a:ext cx="4138197" cy="29725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47" y="3684011"/>
            <a:ext cx="4002182" cy="2993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953" y="3613346"/>
            <a:ext cx="4017714" cy="299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22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51" y="374781"/>
            <a:ext cx="4147359" cy="30177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88" y="374781"/>
            <a:ext cx="4125912" cy="30904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6" y="3623397"/>
            <a:ext cx="3849584" cy="2860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88" y="3541513"/>
            <a:ext cx="4076824" cy="30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2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waves contributions (Lt=200)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498" y="1524000"/>
            <a:ext cx="7637004" cy="490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63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waves contributions (Lt=200)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43" y="1592263"/>
            <a:ext cx="7761711" cy="51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51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86" y="1421122"/>
            <a:ext cx="6371778" cy="4843851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Partial waves contributions (Lt=200,Z=8)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22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waves contributions (Lt=200)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0" y="1853739"/>
            <a:ext cx="5005529" cy="3227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88" y="1901212"/>
            <a:ext cx="4765137" cy="31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75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3" y="463166"/>
            <a:ext cx="4328192" cy="31897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88" y="603997"/>
            <a:ext cx="4042785" cy="29457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36" y="3652939"/>
            <a:ext cx="4100025" cy="29941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88" y="3841146"/>
            <a:ext cx="3946189" cy="28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66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9" y="539375"/>
            <a:ext cx="4214668" cy="30632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302" y="446184"/>
            <a:ext cx="4405848" cy="31564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54" y="3720338"/>
            <a:ext cx="3760292" cy="27766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488" y="3602613"/>
            <a:ext cx="4182443" cy="30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34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7" y="427960"/>
            <a:ext cx="4248663" cy="31300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336" y="499730"/>
            <a:ext cx="4069650" cy="29864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56" y="3659772"/>
            <a:ext cx="4090428" cy="299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91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38" y="1802086"/>
            <a:ext cx="7020905" cy="8859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8764" y="2817091"/>
            <a:ext cx="8044872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A(1,Tz) is a two nucleon annihilation operator</a:t>
            </a:r>
          </a:p>
          <a:p>
            <a:r>
              <a:rPr lang="en-US" dirty="0"/>
              <a:t> </a:t>
            </a:r>
            <a:r>
              <a:rPr lang="en-US" dirty="0" smtClean="0"/>
              <a:t>              which gives isospin change by (1, </a:t>
            </a:r>
            <a:r>
              <a:rPr lang="en-US" dirty="0" err="1" smtClean="0"/>
              <a:t>Tz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dirty="0" smtClean="0"/>
              <a:t>f(-1) : two proton operators ( two-body interaction) expectation value</a:t>
            </a:r>
          </a:p>
          <a:p>
            <a:r>
              <a:rPr lang="en-US" dirty="0" smtClean="0"/>
              <a:t>f(0) : proton-neutron two-body interaction expectation value</a:t>
            </a:r>
          </a:p>
          <a:p>
            <a:r>
              <a:rPr lang="en-US" dirty="0" smtClean="0"/>
              <a:t>f( 1) : two neutron operators </a:t>
            </a:r>
            <a:r>
              <a:rPr lang="en-US" dirty="0"/>
              <a:t>( two-body interaction) expectation </a:t>
            </a:r>
            <a:r>
              <a:rPr lang="en-US" dirty="0" smtClean="0"/>
              <a:t>value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2" y="4871570"/>
            <a:ext cx="2029108" cy="4953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8" y="6120420"/>
            <a:ext cx="3096057" cy="5334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24" y="5495995"/>
            <a:ext cx="3229426" cy="4953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850" y="5505521"/>
            <a:ext cx="3124636" cy="485843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4257964" y="5495995"/>
            <a:ext cx="526472" cy="495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Measure of correlation </a:t>
            </a:r>
          </a:p>
          <a:p>
            <a:r>
              <a:rPr lang="en-US" dirty="0" smtClean="0"/>
              <a:t>among extra neutrons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936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20" y="4158257"/>
            <a:ext cx="3124636" cy="485843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Measure of correlation </a:t>
            </a:r>
          </a:p>
          <a:p>
            <a:r>
              <a:rPr lang="en-US" dirty="0" smtClean="0"/>
              <a:t>among extra neutrons</a:t>
            </a:r>
            <a:endParaRPr 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20" y="2115073"/>
            <a:ext cx="4267796" cy="7621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2520" y="3048000"/>
            <a:ext cx="7839662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each of extra neutrons are uncorrelated with each other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Additional correlations produced by extra neutrons will be additive.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(only correlation with core neutrons )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8290" y="4876800"/>
            <a:ext cx="7629237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Difference between left and right is 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measure of correlation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between additional neutrons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732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Phase Shift Changes (1 </a:t>
            </a:r>
            <a:r>
              <a:rPr lang="en-US" dirty="0"/>
              <a:t>percent 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5" y="1198057"/>
            <a:ext cx="4782223" cy="32641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90" y="1311525"/>
            <a:ext cx="4535576" cy="30372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63" y="4629479"/>
            <a:ext cx="2949802" cy="20184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268" y="4559005"/>
            <a:ext cx="3064334" cy="20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41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LEC(or phase shift fit) dependence (Lt=200)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22654" y="1747519"/>
            <a:ext cx="2683163" cy="4443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 </a:t>
            </a:r>
            <a:r>
              <a:rPr lang="en-US" dirty="0" smtClean="0"/>
              <a:t>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&lt;pp1S0&gt;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near constant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&lt;nn1S0&gt;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strong correlation </a:t>
            </a:r>
            <a:r>
              <a:rPr lang="en-US" dirty="0" smtClean="0">
                <a:sym typeface="Wingdings" panose="05000000000000000000" pitchFamily="2" charset="2"/>
              </a:rPr>
              <a:t> among paired neutrons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Adding unpaired </a:t>
            </a:r>
          </a:p>
          <a:p>
            <a:r>
              <a:rPr lang="en-US" dirty="0"/>
              <a:t> </a:t>
            </a:r>
            <a:r>
              <a:rPr lang="en-US" dirty="0" smtClean="0"/>
              <a:t>  one neutron</a:t>
            </a:r>
          </a:p>
          <a:p>
            <a:r>
              <a:rPr lang="en-US" dirty="0"/>
              <a:t> </a:t>
            </a:r>
            <a:r>
              <a:rPr lang="en-US" dirty="0" smtClean="0"/>
              <a:t>  gives similar </a:t>
            </a:r>
          </a:p>
          <a:p>
            <a:r>
              <a:rPr lang="en-US" dirty="0"/>
              <a:t> </a:t>
            </a:r>
            <a:r>
              <a:rPr lang="en-US" dirty="0" smtClean="0"/>
              <a:t>  slope for </a:t>
            </a:r>
          </a:p>
          <a:p>
            <a:r>
              <a:rPr lang="en-US" dirty="0"/>
              <a:t> </a:t>
            </a:r>
            <a:r>
              <a:rPr lang="en-US" dirty="0" smtClean="0"/>
              <a:t>  &lt;</a:t>
            </a:r>
            <a:r>
              <a:rPr lang="en-US" dirty="0" err="1" smtClean="0"/>
              <a:t>nn</a:t>
            </a:r>
            <a:r>
              <a:rPr lang="en-US" dirty="0" smtClean="0"/>
              <a:t>&gt; and &lt;2pn-pp&gt;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Unpaired neutron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correlation with 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core nucleons.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6" y="1592263"/>
            <a:ext cx="6493163" cy="492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6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LEC(or phase shift fit) dependence (Lt=200)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21538" y="1664393"/>
            <a:ext cx="101311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 </a:t>
            </a:r>
            <a:r>
              <a:rPr lang="en-US" dirty="0" smtClean="0"/>
              <a:t>8 </a:t>
            </a:r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42" y="1407535"/>
            <a:ext cx="6595240" cy="50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975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LEC(or phase shift fit) dependence (Lt=200)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8520" y="5836809"/>
            <a:ext cx="101311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 6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36" y="1664393"/>
            <a:ext cx="5474081" cy="40415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94400" y="1939636"/>
            <a:ext cx="3676073" cy="125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&lt;pp 3P0&gt; decrease faster </a:t>
            </a:r>
          </a:p>
          <a:p>
            <a:r>
              <a:rPr lang="en-US" dirty="0"/>
              <a:t> </a:t>
            </a:r>
            <a:r>
              <a:rPr lang="en-US" dirty="0" smtClean="0"/>
              <a:t>   than &lt;pp 1S0&gt;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Correlation between alpha clusters may become weaker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800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LEC(or phase shift fit) dependence (Lt=200)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77" y="1879068"/>
            <a:ext cx="4978086" cy="3672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7030" y="5710413"/>
            <a:ext cx="101311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Z= </a:t>
            </a:r>
            <a:r>
              <a:rPr lang="en-US" dirty="0" smtClean="0"/>
              <a:t>8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18909" y="2152073"/>
            <a:ext cx="3591791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Slope change in 22O</a:t>
            </a:r>
          </a:p>
          <a:p>
            <a:r>
              <a:rPr lang="en-US" dirty="0"/>
              <a:t> </a:t>
            </a:r>
            <a:r>
              <a:rPr lang="en-US" dirty="0" smtClean="0">
                <a:sym typeface="Wingdings" panose="05000000000000000000" pitchFamily="2" charset="2"/>
              </a:rPr>
              <a:t> closure of 1d5/2 subshell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726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417994"/>
            <a:ext cx="3920490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57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Wave function matching method seems to be promising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Carbon</a:t>
            </a:r>
            <a:r>
              <a:rPr lang="en-US" altLang="ko-KR" sz="2800" dirty="0"/>
              <a:t>, Oxygen isotope up to dripline shows </a:t>
            </a:r>
            <a:r>
              <a:rPr lang="en-US" altLang="ko-KR" sz="2800" dirty="0">
                <a:solidFill>
                  <a:srgbClr val="FF0000"/>
                </a:solidFill>
              </a:rPr>
              <a:t>good agreement </a:t>
            </a:r>
            <a:r>
              <a:rPr lang="en-US" altLang="ko-KR" sz="2800" dirty="0"/>
              <a:t>with experimental data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systematic error(finite volume effects) estimation may be necessary</a:t>
            </a:r>
            <a:r>
              <a:rPr lang="en-US" altLang="ko-KR" sz="2800" dirty="0" smtClean="0"/>
              <a:t>.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Additional neutrons in 1S0 have strong pairing correlation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 smtClean="0"/>
              <a:t>Unpaired neutrons correlated primarily  to the nuclear core.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895413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neutrons in 6He</a:t>
            </a:r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83502"/>
            <a:ext cx="3715268" cy="27531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5300" y="1662545"/>
            <a:ext cx="8981209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two neutrons are distributed in 6He?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418" y="5135418"/>
            <a:ext cx="3768437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Zhukov et al. (1993)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08" y="2336800"/>
            <a:ext cx="2170627" cy="23423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99708" y="4970959"/>
            <a:ext cx="2410691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Hiyama</a:t>
            </a:r>
            <a:r>
              <a:rPr lang="en-US" dirty="0" smtClean="0"/>
              <a:t> et al.(1996)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18545" y="1662545"/>
            <a:ext cx="433777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body model calculations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75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90" y="4491187"/>
            <a:ext cx="6397927" cy="20750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69232" y="4935826"/>
            <a:ext cx="3236768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AMD 6-body calculation </a:t>
            </a:r>
          </a:p>
          <a:p>
            <a:r>
              <a:rPr lang="en-US" dirty="0" err="1" smtClean="0"/>
              <a:t>Kanada</a:t>
            </a:r>
            <a:r>
              <a:rPr lang="en-US" dirty="0" smtClean="0"/>
              <a:t>-Enyo </a:t>
            </a:r>
            <a:r>
              <a:rPr lang="en-US" dirty="0"/>
              <a:t>et al. (2011)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total </a:t>
            </a:r>
            <a:r>
              <a:rPr lang="en-US" dirty="0"/>
              <a:t>two-neutron </a:t>
            </a:r>
            <a:r>
              <a:rPr lang="en-US" dirty="0" smtClean="0"/>
              <a:t>density                 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44" y="452605"/>
            <a:ext cx="3116055" cy="4054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6529" y="733281"/>
            <a:ext cx="2025362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Hagino</a:t>
            </a:r>
            <a:r>
              <a:rPr lang="en-US" dirty="0" smtClean="0"/>
              <a:t>, Sagawa (2005)</a:t>
            </a:r>
          </a:p>
          <a:p>
            <a:endParaRPr lang="en-US" dirty="0"/>
          </a:p>
          <a:p>
            <a:r>
              <a:rPr lang="en-US" dirty="0" smtClean="0"/>
              <a:t>Total</a:t>
            </a:r>
          </a:p>
          <a:p>
            <a:r>
              <a:rPr lang="en-US" dirty="0" smtClean="0"/>
              <a:t>S=0</a:t>
            </a:r>
          </a:p>
          <a:p>
            <a:r>
              <a:rPr lang="en-US" dirty="0" smtClean="0"/>
              <a:t>S=1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62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6He pinhole calculation( WFM )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8" y="1385424"/>
            <a:ext cx="4598032" cy="36539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0" y="1563718"/>
            <a:ext cx="4248150" cy="342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490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6He pinhole calculation( WFM )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05071"/>
            <a:ext cx="3270250" cy="26056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0" y="1305071"/>
            <a:ext cx="3283633" cy="26056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50" y="4161375"/>
            <a:ext cx="3249500" cy="25690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315" y="4161375"/>
            <a:ext cx="3160568" cy="243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38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6He pinhole calculation( SU4 “essential”)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1354037"/>
            <a:ext cx="2822579" cy="22666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99" y="3802388"/>
            <a:ext cx="2985854" cy="23634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382" y="1384868"/>
            <a:ext cx="2787127" cy="22357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009" y="3802388"/>
            <a:ext cx="2771786" cy="218394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315" y="1437025"/>
            <a:ext cx="2897105" cy="22021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708" y="3802388"/>
            <a:ext cx="3064898" cy="23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042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6He pinhole calculation( SU4 </a:t>
            </a:r>
            <a:r>
              <a:rPr lang="en-US" dirty="0"/>
              <a:t>“essential</a:t>
            </a:r>
            <a:r>
              <a:rPr lang="en-US" dirty="0" smtClean="0"/>
              <a:t>”)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07" y="1422472"/>
            <a:ext cx="2749312" cy="22236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508" y="1422471"/>
            <a:ext cx="2863959" cy="22262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316" y="1466492"/>
            <a:ext cx="2688384" cy="21171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36" y="4090847"/>
            <a:ext cx="6397927" cy="20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483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6He pinhole calculation( SU4 </a:t>
            </a:r>
            <a:r>
              <a:rPr lang="en-US" dirty="0"/>
              <a:t>“essential</a:t>
            </a:r>
            <a:r>
              <a:rPr lang="en-US" dirty="0" smtClean="0"/>
              <a:t>”)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76" y="1524000"/>
            <a:ext cx="3080969" cy="23981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821" y="1556639"/>
            <a:ext cx="3050965" cy="23328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062" y="1524000"/>
            <a:ext cx="2817875" cy="23455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26" y="3987537"/>
            <a:ext cx="3715268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033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Charge radii</a:t>
            </a:r>
            <a:endParaRPr 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274134" y="1759743"/>
            <a:ext cx="5812665" cy="3497686"/>
            <a:chOff x="274134" y="1759743"/>
            <a:chExt cx="5812665" cy="349768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660" y="1759743"/>
              <a:ext cx="3057952" cy="104789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8327" y="1759743"/>
              <a:ext cx="2572109" cy="100979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134" y="2838091"/>
              <a:ext cx="3067478" cy="69542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6905" y="2838091"/>
              <a:ext cx="2514951" cy="76210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201" y="3600197"/>
              <a:ext cx="3096057" cy="79068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05164" y="3683212"/>
              <a:ext cx="2581635" cy="78115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690" y="4619165"/>
              <a:ext cx="1714739" cy="39058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65310" y="4619165"/>
              <a:ext cx="523948" cy="63826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42988" y="4604851"/>
              <a:ext cx="2486372" cy="64779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6631709" y="1759743"/>
            <a:ext cx="3094182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clusters + neutrons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96364" y="2456873"/>
            <a:ext cx="3029527" cy="183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Unfortunately,</a:t>
            </a:r>
          </a:p>
          <a:p>
            <a:r>
              <a:rPr lang="en-US" dirty="0" smtClean="0"/>
              <a:t>NURION machine is </a:t>
            </a:r>
          </a:p>
          <a:p>
            <a:r>
              <a:rPr lang="en-US" dirty="0" smtClean="0"/>
              <a:t>too slow to use </a:t>
            </a:r>
          </a:p>
          <a:p>
            <a:r>
              <a:rPr lang="en-US" dirty="0" smtClean="0"/>
              <a:t>full WFM interaction</a:t>
            </a:r>
          </a:p>
          <a:p>
            <a:r>
              <a:rPr lang="en-US" dirty="0" smtClean="0"/>
              <a:t>For pinhole calculations</a:t>
            </a:r>
          </a:p>
          <a:p>
            <a:r>
              <a:rPr lang="en-US" dirty="0" smtClean="0"/>
              <a:t>Of O, Ne isotopes.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370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Charge radii: SU(4) interaction</a:t>
            </a:r>
            <a:endParaRPr 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692308"/>
              </p:ext>
            </p:extLst>
          </p:nvPr>
        </p:nvGraphicFramePr>
        <p:xfrm>
          <a:off x="343766" y="1717194"/>
          <a:ext cx="6708195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639">
                  <a:extLst>
                    <a:ext uri="{9D8B030D-6E8A-4147-A177-3AD203B41FA5}">
                      <a16:colId xmlns:a16="http://schemas.microsoft.com/office/drawing/2014/main" val="466550930"/>
                    </a:ext>
                  </a:extLst>
                </a:gridCol>
                <a:gridCol w="1341639">
                  <a:extLst>
                    <a:ext uri="{9D8B030D-6E8A-4147-A177-3AD203B41FA5}">
                      <a16:colId xmlns:a16="http://schemas.microsoft.com/office/drawing/2014/main" val="570470512"/>
                    </a:ext>
                  </a:extLst>
                </a:gridCol>
                <a:gridCol w="1341639">
                  <a:extLst>
                    <a:ext uri="{9D8B030D-6E8A-4147-A177-3AD203B41FA5}">
                      <a16:colId xmlns:a16="http://schemas.microsoft.com/office/drawing/2014/main" val="1124969663"/>
                    </a:ext>
                  </a:extLst>
                </a:gridCol>
                <a:gridCol w="1341639">
                  <a:extLst>
                    <a:ext uri="{9D8B030D-6E8A-4147-A177-3AD203B41FA5}">
                      <a16:colId xmlns:a16="http://schemas.microsoft.com/office/drawing/2014/main" val="942508120"/>
                    </a:ext>
                  </a:extLst>
                </a:gridCol>
                <a:gridCol w="1341639">
                  <a:extLst>
                    <a:ext uri="{9D8B030D-6E8A-4147-A177-3AD203B41FA5}">
                      <a16:colId xmlns:a16="http://schemas.microsoft.com/office/drawing/2014/main" val="27497577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LO+Coul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Essential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94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1.7168(5)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1.7239(5)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1.72(1)(3)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1.6755(28)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840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2.0667(9)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2.0731(10)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2.0660(111)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78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2.7987(12)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2.8379(13)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2.4702(22)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76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2.7517(12)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2.7868(13)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2.4614(34)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77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2.7043(11)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2.7359(11)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2.5025(87)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589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16O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2.7054(9)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2.7481(9)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2.74(1)(1)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2.6991(52)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87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17O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2.6932(75)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74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18O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2.7807(12)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2.8247(13)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2.7726(56)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718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3.0674(12)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3.1250(14)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2.95(1)(1)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3.0055(21)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489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21Ne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3.0742(15)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3.1308(17)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2.9695(33)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217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22Ne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3.0876(17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3.1431(19)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2.9525(40)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77739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051962" y="1911927"/>
            <a:ext cx="2854038" cy="328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“Essential” binding</a:t>
            </a:r>
          </a:p>
          <a:p>
            <a:r>
              <a:rPr lang="en-US" dirty="0" smtClean="0"/>
              <a:t>Interaction(2N+3N)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Lt=300 results</a:t>
            </a:r>
            <a:endParaRPr lang="en-US" dirty="0"/>
          </a:p>
          <a:p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SU(4) is 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  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Not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accurate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enough.</a:t>
            </a:r>
          </a:p>
          <a:p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    May need WFM.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Euclidean time </a:t>
            </a:r>
          </a:p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   extrapolation?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290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matrix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24000"/>
            <a:ext cx="8394048" cy="8810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26" y="3262602"/>
            <a:ext cx="8659433" cy="857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26" y="4748318"/>
            <a:ext cx="8786147" cy="15000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58691" y="2405008"/>
            <a:ext cx="4664363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O : represent Normal ordering. </a:t>
            </a:r>
          </a:p>
        </p:txBody>
      </p:sp>
    </p:spTree>
    <p:extLst>
      <p:ext uri="{BB962C8B-B14F-4D97-AF65-F5344CB8AC3E}">
        <p14:creationId xmlns:p14="http://schemas.microsoft.com/office/powerpoint/2010/main" val="29904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Auxiliary Field Monte Carlo 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47" y="1524000"/>
            <a:ext cx="4114800" cy="14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780" y="3909436"/>
            <a:ext cx="2755511" cy="224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5" y="3683073"/>
            <a:ext cx="2939319" cy="24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59749" y="1994197"/>
            <a:ext cx="2940082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Interacting nucleons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Nucleons interacts with auxiliary fields </a:t>
            </a:r>
          </a:p>
          <a:p>
            <a:r>
              <a:rPr lang="en-US" dirty="0">
                <a:sym typeface="Wingdings" panose="05000000000000000000" pitchFamily="2" charset="2"/>
              </a:rPr>
              <a:t>(no direct interaction </a:t>
            </a:r>
          </a:p>
          <a:p>
            <a:r>
              <a:rPr lang="en-US" dirty="0">
                <a:sym typeface="Wingdings" panose="05000000000000000000" pitchFamily="2" charset="2"/>
              </a:rPr>
              <a:t>between nucleons)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computing fermion </a:t>
            </a:r>
          </a:p>
          <a:p>
            <a:r>
              <a:rPr lang="en-US" dirty="0"/>
              <a:t>Correlator amplitude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Integration </a:t>
            </a:r>
          </a:p>
          <a:p>
            <a:r>
              <a:rPr lang="en-US" dirty="0">
                <a:sym typeface="Wingdings" panose="05000000000000000000" pitchFamily="2" charset="2"/>
              </a:rPr>
              <a:t>    over auxiliary fields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M.C. integral</a:t>
            </a:r>
          </a:p>
          <a:p>
            <a:r>
              <a:rPr lang="en-US" dirty="0">
                <a:sym typeface="Wingdings" panose="05000000000000000000" pitchFamily="2" charset="2"/>
              </a:rPr>
              <a:t>  (sampling auxiliary field)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85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Has been successfully applied to 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(A&lt;=50)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911886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1687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1516859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" y="4944629"/>
            <a:ext cx="1839196" cy="1648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7295" y="6092825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9" name="Picture 2" descr="fig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5188675"/>
            <a:ext cx="1650882" cy="1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24457</TotalTime>
  <Words>1890</Words>
  <Application>Microsoft Office PowerPoint</Application>
  <PresentationFormat>A4 용지(210x297mm)</PresentationFormat>
  <Paragraphs>417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69</vt:i4>
      </vt:variant>
    </vt:vector>
  </HeadingPairs>
  <TitlesOfParts>
    <vt:vector size="78" baseType="lpstr">
      <vt:lpstr>돋움</vt:lpstr>
      <vt:lpstr>맑은 고딕</vt:lpstr>
      <vt:lpstr>Arial</vt:lpstr>
      <vt:lpstr>Calibri</vt:lpstr>
      <vt:lpstr>Calibri Light</vt:lpstr>
      <vt:lpstr>Wingdings</vt:lpstr>
      <vt:lpstr>Office 테마</vt:lpstr>
      <vt:lpstr>1_Clarity</vt:lpstr>
      <vt:lpstr>5_Clarity</vt:lpstr>
      <vt:lpstr>PowerPoint 프레젠테이션</vt:lpstr>
      <vt:lpstr>PowerPoint 프레젠테이션</vt:lpstr>
      <vt:lpstr>Ab-initio method</vt:lpstr>
      <vt:lpstr>Ab initio Quantum many-body</vt:lpstr>
      <vt:lpstr>Nuclear Lattice Effective Field Theory</vt:lpstr>
      <vt:lpstr>Path integral</vt:lpstr>
      <vt:lpstr>Transfer matrix</vt:lpstr>
      <vt:lpstr>Auxiliary Field Monte Carlo </vt:lpstr>
      <vt:lpstr>Applications of NLEFT</vt:lpstr>
      <vt:lpstr>Lattice Hamiltonian</vt:lpstr>
      <vt:lpstr>Chiral Effective Field Theory</vt:lpstr>
      <vt:lpstr>Lattice chiral Hamiltonian at Leading order</vt:lpstr>
      <vt:lpstr>Sign problem in NLEFT</vt:lpstr>
      <vt:lpstr>PowerPoint 프레젠테이션</vt:lpstr>
      <vt:lpstr>PowerPoint 프레젠테이션</vt:lpstr>
      <vt:lpstr>Lattice chiral Hamiltonian (N3LO)</vt:lpstr>
      <vt:lpstr>Difficulty with full chiral interaction</vt:lpstr>
      <vt:lpstr>Wave function matching</vt:lpstr>
      <vt:lpstr>Wave Function Matching</vt:lpstr>
      <vt:lpstr>Wave Function Matching</vt:lpstr>
      <vt:lpstr>Wave Function Matching</vt:lpstr>
      <vt:lpstr>Wave Function Matching</vt:lpstr>
      <vt:lpstr>Wave Function Matching</vt:lpstr>
      <vt:lpstr>Wave function matching Hamiltonian</vt:lpstr>
      <vt:lpstr>Wave function matching Hamiltonian</vt:lpstr>
      <vt:lpstr>NN phase shifts from N3LO interaction</vt:lpstr>
      <vt:lpstr>Tjon line from WFM method</vt:lpstr>
      <vt:lpstr>Tale of two interactions</vt:lpstr>
      <vt:lpstr>Tale of two interactions</vt:lpstr>
      <vt:lpstr>3-body force</vt:lpstr>
      <vt:lpstr>3-body force</vt:lpstr>
      <vt:lpstr>Determine 3-body force parameters</vt:lpstr>
      <vt:lpstr>BE/A from WFM</vt:lpstr>
      <vt:lpstr>Pinhole Algorithm</vt:lpstr>
      <vt:lpstr>Charge density from WFM (Pinhole algorithm)</vt:lpstr>
      <vt:lpstr>Charge Radius</vt:lpstr>
      <vt:lpstr>Nuclear/Neutron Matter</vt:lpstr>
      <vt:lpstr>Carbon and Oxygen</vt:lpstr>
      <vt:lpstr>Carbon and Oxygen</vt:lpstr>
      <vt:lpstr>Finite Volume Effect</vt:lpstr>
      <vt:lpstr>Carbon isotopes (Lt=200)</vt:lpstr>
      <vt:lpstr>Oxygen isotopes (Lt=200)</vt:lpstr>
      <vt:lpstr>PowerPoint 프레젠테이션</vt:lpstr>
      <vt:lpstr>PowerPoint 프레젠테이션</vt:lpstr>
      <vt:lpstr>PowerPoint 프레젠테이션</vt:lpstr>
      <vt:lpstr>Partial waves contributions (Lt=200)</vt:lpstr>
      <vt:lpstr>Partial waves contributions (Lt=200)</vt:lpstr>
      <vt:lpstr>PowerPoint 프레젠테이션</vt:lpstr>
      <vt:lpstr>Partial waves contributions (Lt=200)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LEC(or phase shift fit) dependence (Lt=200)</vt:lpstr>
      <vt:lpstr>LEC(or phase shift fit) dependence (Lt=200)</vt:lpstr>
      <vt:lpstr>LEC(or phase shift fit) dependence (Lt=200)</vt:lpstr>
      <vt:lpstr>LEC(or phase shift fit) dependence (Lt=200)</vt:lpstr>
      <vt:lpstr>Summary</vt:lpstr>
      <vt:lpstr>two neutrons in 6He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Charge radii</vt:lpstr>
      <vt:lpstr>Charge radii: SU(4) interaction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user</cp:lastModifiedBy>
  <cp:revision>1262</cp:revision>
  <cp:lastPrinted>2018-09-03T05:45:20Z</cp:lastPrinted>
  <dcterms:created xsi:type="dcterms:W3CDTF">2016-03-06T10:47:04Z</dcterms:created>
  <dcterms:modified xsi:type="dcterms:W3CDTF">2025-02-27T01:39:01Z</dcterms:modified>
</cp:coreProperties>
</file>